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
      <p:font typeface="Nixie One"/>
      <p:regular r:id="rId18"/>
    </p:embeddedFont>
    <p:embeddedFont>
      <p:font typeface="Source Code Pro"/>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SourceCode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notesMaster" Target="notesMasters/notesMaster.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xml"/><Relationship Id="rId19" Type="http://schemas.openxmlformats.org/officeDocument/2006/relationships/font" Target="fonts/SourceCodePro-regular.fntdata"/><Relationship Id="rId6" Type="http://schemas.openxmlformats.org/officeDocument/2006/relationships/slide" Target="slides/slide1.xml"/><Relationship Id="rId18" Type="http://schemas.openxmlformats.org/officeDocument/2006/relationships/font" Target="fonts/NixieOne-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brute force only cares about pixels that are the same color as the top left pixel of the small image so what if I can pregenerate that?</a:t>
            </a:r>
          </a:p>
          <a:p>
            <a:pPr lvl="0" rtl="0">
              <a:spcBef>
                <a:spcPts val="0"/>
              </a:spcBef>
              <a:buNone/>
            </a:pPr>
            <a:r>
              <a:t/>
            </a:r>
            <a:endParaRPr/>
          </a:p>
          <a:p>
            <a:pPr lvl="0" rtl="0">
              <a:spcBef>
                <a:spcPts val="0"/>
              </a:spcBef>
              <a:buNone/>
            </a:pPr>
            <a:r>
              <a:rPr lang="en"/>
              <a:t>Wouldn’t it be great if I could use the abundance of color to my advantage? - uniqueness is the key to speed.</a:t>
            </a:r>
          </a:p>
          <a:p>
            <a:pPr lvl="0" rtl="0">
              <a:spcBef>
                <a:spcPts val="0"/>
              </a:spcBef>
              <a:buNone/>
            </a:pPr>
            <a:r>
              <a:t/>
            </a:r>
            <a:endParaRPr/>
          </a:p>
          <a:p>
            <a:pPr lvl="0">
              <a:spcBef>
                <a:spcPts val="0"/>
              </a:spcBef>
              <a:buNone/>
            </a:pPr>
            <a:r>
              <a:rPr lang="en"/>
              <a:t>I thought I could speed up the the naive solution by making a list of what pixels in the big Image correspond to the same rgb value. To do this efficiently I wanted to see if I could get away with using the fewest number of To do this I looked at the height of each color in histograms of each big Image to find out which colors are most prevalent. The height of each color in the histogram show how many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Since Matlab is great at matrices I decided to create a 3d matrix where the first two dimensions represent the rgb value of blue and red. At each cell in this two dimensional array is a cell array holding a list of pixel coordinates.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I chose the center row because all of the small images are centered on a subject, the center row as a result, has more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799"/>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799"/>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4"/>
            <a:chOff x="0" y="3903669"/>
            <a:chExt cx="9144000" cy="1239924"/>
          </a:xfrm>
        </p:grpSpPr>
        <p:sp>
          <p:nvSpPr>
            <p:cNvPr id="30" name="Shape 30"/>
            <p:cNvSpPr/>
            <p:nvPr/>
          </p:nvSpPr>
          <p:spPr>
            <a:xfrm>
              <a:off x="8154895"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099" cy="987899"/>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099" cy="987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099" cy="987899"/>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19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599"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899"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599"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7999" cy="3103199"/>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199" cy="1564499"/>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199" cy="12692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599"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599"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599"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599"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03.png"/><Relationship Id="rId5"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24.png"/><Relationship Id="rId5" Type="http://schemas.openxmlformats.org/officeDocument/2006/relationships/image" Target="../media/image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5.gif"/><Relationship Id="rId4" Type="http://schemas.openxmlformats.org/officeDocument/2006/relationships/image" Target="../media/image04.gif"/><Relationship Id="rId5" Type="http://schemas.openxmlformats.org/officeDocument/2006/relationships/image" Target="../media/image02.gif"/><Relationship Id="rId6" Type="http://schemas.openxmlformats.org/officeDocument/2006/relationships/image" Target="../media/image07.png"/><Relationship Id="rId7" Type="http://schemas.openxmlformats.org/officeDocument/2006/relationships/image" Target="../media/image24.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09.png"/><Relationship Id="rId5" Type="http://schemas.openxmlformats.org/officeDocument/2006/relationships/image" Target="../media/image08.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08.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8.xml"/></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799"/>
          </a:xfrm>
          <a:prstGeom prst="rect">
            <a:avLst/>
          </a:prstGeom>
        </p:spPr>
        <p:txBody>
          <a:bodyPr anchorCtr="0" anchor="b" bIns="91425" lIns="91425" rIns="91425" tIns="91425">
            <a:noAutofit/>
          </a:bodyPr>
          <a:lstStyle/>
          <a:p>
            <a:pPr lvl="0">
              <a:spcBef>
                <a:spcPts val="0"/>
              </a:spcBef>
              <a:buNone/>
            </a:pPr>
            <a:r>
              <a:rPr lang="en"/>
              <a:t>I-Spy Challenge</a:t>
            </a:r>
          </a:p>
        </p:txBody>
      </p:sp>
      <p:sp>
        <p:nvSpPr>
          <p:cNvPr id="86" name="Shape 86"/>
          <p:cNvSpPr txBox="1"/>
          <p:nvPr>
            <p:ph idx="1" type="subTitle"/>
          </p:nvPr>
        </p:nvSpPr>
        <p:spPr>
          <a:xfrm>
            <a:off x="598088" y="2715912"/>
            <a:ext cx="8222100" cy="432899"/>
          </a:xfrm>
          <a:prstGeom prst="rect">
            <a:avLst/>
          </a:prstGeom>
        </p:spPr>
        <p:txBody>
          <a:bodyPr anchorCtr="0" anchor="t" bIns="91425" lIns="91425" rIns="91425" tIns="91425">
            <a:noAutofit/>
          </a:bodyPr>
          <a:lstStyle/>
          <a:p>
            <a:pPr lvl="0">
              <a:spcBef>
                <a:spcPts val="0"/>
              </a:spcBef>
              <a:buNone/>
            </a:pPr>
            <a:r>
              <a:rPr lang="en"/>
              <a:t>By: Michael Pedersen</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Brute Force Solution</a:t>
            </a:r>
          </a:p>
        </p:txBody>
      </p:sp>
      <p:sp>
        <p:nvSpPr>
          <p:cNvPr id="92" name="Shape 92"/>
          <p:cNvSpPr txBox="1"/>
          <p:nvPr>
            <p:ph idx="1" type="body"/>
          </p:nvPr>
        </p:nvSpPr>
        <p:spPr>
          <a:xfrm>
            <a:off x="311700" y="1229875"/>
            <a:ext cx="2594399" cy="3339000"/>
          </a:xfrm>
          <a:prstGeom prst="rect">
            <a:avLst/>
          </a:prstGeom>
        </p:spPr>
        <p:txBody>
          <a:bodyPr anchorCtr="0" anchor="t" bIns="91425" lIns="91425" rIns="91425" tIns="91425">
            <a:noAutofit/>
          </a:bodyPr>
          <a:lstStyle/>
          <a:p>
            <a:pPr lvl="0" rtl="0">
              <a:spcBef>
                <a:spcPts val="0"/>
              </a:spcBef>
              <a:buNone/>
            </a:pPr>
            <a:r>
              <a:rPr lang="en"/>
              <a:t>Loop through rows and columns of big image comparing against only the first pixel of the small image. </a:t>
            </a:r>
          </a:p>
          <a:p>
            <a:pPr lvl="0">
              <a:spcBef>
                <a:spcPts val="0"/>
              </a:spcBef>
              <a:buNone/>
            </a:pPr>
            <a:r>
              <a:rPr lang="en"/>
              <a:t>If the first pixel matches try the entire small image.</a:t>
            </a:r>
          </a:p>
        </p:txBody>
      </p:sp>
      <p:pic>
        <p:nvPicPr>
          <p:cNvPr id="93" name="Shape 93"/>
          <p:cNvPicPr preferRelativeResize="0"/>
          <p:nvPr/>
        </p:nvPicPr>
        <p:blipFill>
          <a:blip r:embed="rId3">
            <a:alphaModFix/>
          </a:blip>
          <a:stretch>
            <a:fillRect/>
          </a:stretch>
        </p:blipFill>
        <p:spPr>
          <a:xfrm>
            <a:off x="3710075" y="1628825"/>
            <a:ext cx="4048721" cy="2699147"/>
          </a:xfrm>
          <a:prstGeom prst="rect">
            <a:avLst/>
          </a:prstGeom>
          <a:noFill/>
          <a:ln>
            <a:noFill/>
          </a:ln>
        </p:spPr>
      </p:pic>
      <p:pic>
        <p:nvPicPr>
          <p:cNvPr id="94" name="Shape 94"/>
          <p:cNvPicPr preferRelativeResize="0"/>
          <p:nvPr/>
        </p:nvPicPr>
        <p:blipFill>
          <a:blip r:embed="rId4">
            <a:alphaModFix/>
          </a:blip>
          <a:stretch>
            <a:fillRect/>
          </a:stretch>
        </p:blipFill>
        <p:spPr>
          <a:xfrm>
            <a:off x="3710075" y="1282399"/>
            <a:ext cx="370224" cy="299275"/>
          </a:xfrm>
          <a:prstGeom prst="rect">
            <a:avLst/>
          </a:prstGeom>
          <a:noFill/>
          <a:ln>
            <a:noFill/>
          </a:ln>
        </p:spPr>
      </p:pic>
      <p:sp>
        <p:nvSpPr>
          <p:cNvPr id="95" name="Shape 95"/>
          <p:cNvSpPr txBox="1"/>
          <p:nvPr>
            <p:ph idx="12" type="sldNum"/>
          </p:nvPr>
        </p:nvSpPr>
        <p:spPr>
          <a:xfrm>
            <a:off x="8595300" y="4844223"/>
            <a:ext cx="548699" cy="299399"/>
          </a:xfrm>
          <a:prstGeom prst="rect">
            <a:avLst/>
          </a:prstGeom>
        </p:spPr>
        <p:txBody>
          <a:bodyPr anchorCtr="0" anchor="ctr" bIns="91425" lIns="91425" rIns="91425" tIns="91425">
            <a:noAutofit/>
          </a:bodyPr>
          <a:lstStyle/>
          <a:p>
            <a:pPr lvl="0">
              <a:spcBef>
                <a:spcPts val="0"/>
              </a:spcBef>
              <a:buNone/>
            </a:pPr>
            <a:fld id="{00000000-1234-1234-1234-123412341234}" type="slidenum">
              <a:rPr lang="en" sz="1400"/>
              <a:t>‹#›</a:t>
            </a:fld>
          </a:p>
        </p:txBody>
      </p:sp>
      <p:cxnSp>
        <p:nvCxnSpPr>
          <p:cNvPr id="96" name="Shape 96"/>
          <p:cNvCxnSpPr/>
          <p:nvPr/>
        </p:nvCxnSpPr>
        <p:spPr>
          <a:xfrm flipH="1" rot="10800000">
            <a:off x="3738700" y="1085175"/>
            <a:ext cx="750899" cy="200699"/>
          </a:xfrm>
          <a:prstGeom prst="straightConnector1">
            <a:avLst/>
          </a:prstGeom>
          <a:noFill/>
          <a:ln cap="flat" cmpd="sng" w="9525">
            <a:solidFill>
              <a:schemeClr val="dk2"/>
            </a:solidFill>
            <a:prstDash val="solid"/>
            <a:round/>
            <a:headEnd len="lg" w="lg" type="none"/>
            <a:tailEnd len="lg" w="lg" type="none"/>
          </a:ln>
        </p:spPr>
      </p:cxnSp>
      <p:cxnSp>
        <p:nvCxnSpPr>
          <p:cNvPr id="97" name="Shape 97"/>
          <p:cNvCxnSpPr/>
          <p:nvPr/>
        </p:nvCxnSpPr>
        <p:spPr>
          <a:xfrm>
            <a:off x="3738700" y="1278450"/>
            <a:ext cx="758399" cy="297300"/>
          </a:xfrm>
          <a:prstGeom prst="straightConnector1">
            <a:avLst/>
          </a:prstGeom>
          <a:noFill/>
          <a:ln cap="flat" cmpd="sng" w="9525">
            <a:solidFill>
              <a:schemeClr val="dk2"/>
            </a:solidFill>
            <a:prstDash val="solid"/>
            <a:round/>
            <a:headEnd len="lg" w="lg" type="none"/>
            <a:tailEnd len="lg" w="lg" type="none"/>
          </a:ln>
        </p:spPr>
      </p:cxnSp>
      <p:pic>
        <p:nvPicPr>
          <p:cNvPr id="98" name="Shape 98"/>
          <p:cNvPicPr preferRelativeResize="0"/>
          <p:nvPr/>
        </p:nvPicPr>
        <p:blipFill>
          <a:blip r:embed="rId5">
            <a:alphaModFix/>
          </a:blip>
          <a:stretch>
            <a:fillRect/>
          </a:stretch>
        </p:blipFill>
        <p:spPr>
          <a:xfrm rot="10800000">
            <a:off x="4448370" y="1064954"/>
            <a:ext cx="516700" cy="516725"/>
          </a:xfrm>
          <a:prstGeom prst="rect">
            <a:avLst/>
          </a:prstGeom>
          <a:noFill/>
          <a:ln>
            <a:noFill/>
          </a:ln>
        </p:spPr>
      </p:pic>
      <p:cxnSp>
        <p:nvCxnSpPr>
          <p:cNvPr id="99" name="Shape 99"/>
          <p:cNvCxnSpPr/>
          <p:nvPr/>
        </p:nvCxnSpPr>
        <p:spPr>
          <a:xfrm>
            <a:off x="3835325" y="1761575"/>
            <a:ext cx="0" cy="2348699"/>
          </a:xfrm>
          <a:prstGeom prst="straightConnector1">
            <a:avLst/>
          </a:prstGeom>
          <a:noFill/>
          <a:ln cap="flat" cmpd="sng" w="19050">
            <a:solidFill>
              <a:srgbClr val="F3F3F3"/>
            </a:solidFill>
            <a:prstDash val="solid"/>
            <a:round/>
            <a:headEnd len="lg" w="lg" type="none"/>
            <a:tailEnd len="lg" w="lg" type="triangle"/>
          </a:ln>
        </p:spPr>
      </p:cxnSp>
      <p:cxnSp>
        <p:nvCxnSpPr>
          <p:cNvPr id="100" name="Shape 100"/>
          <p:cNvCxnSpPr/>
          <p:nvPr/>
        </p:nvCxnSpPr>
        <p:spPr>
          <a:xfrm flipH="1" rot="10800000">
            <a:off x="3976550" y="1783974"/>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1" name="Shape 101"/>
          <p:cNvCxnSpPr/>
          <p:nvPr/>
        </p:nvCxnSpPr>
        <p:spPr>
          <a:xfrm flipH="1" rot="10800000">
            <a:off x="3980337" y="2062724"/>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2" name="Shape 102"/>
          <p:cNvCxnSpPr/>
          <p:nvPr/>
        </p:nvCxnSpPr>
        <p:spPr>
          <a:xfrm flipH="1" rot="10800000">
            <a:off x="3976550" y="2393499"/>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3" name="Shape 103"/>
          <p:cNvCxnSpPr/>
          <p:nvPr/>
        </p:nvCxnSpPr>
        <p:spPr>
          <a:xfrm flipH="1" rot="10800000">
            <a:off x="3980350" y="2724274"/>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4" name="Shape 104"/>
          <p:cNvCxnSpPr/>
          <p:nvPr/>
        </p:nvCxnSpPr>
        <p:spPr>
          <a:xfrm flipH="1" rot="10800000">
            <a:off x="3976550" y="3129849"/>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5" name="Shape 105"/>
          <p:cNvCxnSpPr/>
          <p:nvPr/>
        </p:nvCxnSpPr>
        <p:spPr>
          <a:xfrm flipH="1" rot="10800000">
            <a:off x="3976550" y="3535424"/>
            <a:ext cx="3508199" cy="22200"/>
          </a:xfrm>
          <a:prstGeom prst="straightConnector1">
            <a:avLst/>
          </a:prstGeom>
          <a:noFill/>
          <a:ln cap="flat" cmpd="sng" w="19050">
            <a:solidFill>
              <a:srgbClr val="F3F3F3"/>
            </a:solidFill>
            <a:prstDash val="solid"/>
            <a:round/>
            <a:headEnd len="lg" w="lg" type="none"/>
            <a:tailEnd len="lg" w="lg" type="triangle"/>
          </a:ln>
        </p:spPr>
      </p:cxnSp>
      <p:cxnSp>
        <p:nvCxnSpPr>
          <p:cNvPr id="106" name="Shape 106"/>
          <p:cNvCxnSpPr/>
          <p:nvPr/>
        </p:nvCxnSpPr>
        <p:spPr>
          <a:xfrm flipH="1" rot="10800000">
            <a:off x="3980350" y="3984249"/>
            <a:ext cx="3508199" cy="22200"/>
          </a:xfrm>
          <a:prstGeom prst="straightConnector1">
            <a:avLst/>
          </a:prstGeom>
          <a:noFill/>
          <a:ln cap="flat" cmpd="sng" w="19050">
            <a:solidFill>
              <a:srgbClr val="F3F3F3"/>
            </a:solidFill>
            <a:prstDash val="solid"/>
            <a:round/>
            <a:headEnd len="lg" w="lg" type="none"/>
            <a:tailEnd len="lg" w="lg" type="triangle"/>
          </a:ln>
        </p:spPr>
      </p:cxn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Brute Force Timings</a:t>
            </a:r>
          </a:p>
        </p:txBody>
      </p:sp>
      <p:sp>
        <p:nvSpPr>
          <p:cNvPr id="112" name="Shape 112"/>
          <p:cNvSpPr txBox="1"/>
          <p:nvPr>
            <p:ph idx="1" type="body"/>
          </p:nvPr>
        </p:nvSpPr>
        <p:spPr>
          <a:xfrm>
            <a:off x="311700" y="1229875"/>
            <a:ext cx="3849600" cy="3339000"/>
          </a:xfrm>
          <a:prstGeom prst="rect">
            <a:avLst/>
          </a:prstGeom>
        </p:spPr>
        <p:txBody>
          <a:bodyPr anchorCtr="0" anchor="t" bIns="91425" lIns="91425" rIns="91425" tIns="91425">
            <a:noAutofit/>
          </a:bodyPr>
          <a:lstStyle/>
          <a:p>
            <a:pPr lvl="0" rtl="0">
              <a:spcBef>
                <a:spcPts val="0"/>
              </a:spcBef>
              <a:buNone/>
            </a:pPr>
            <a:r>
              <a:rPr lang="en"/>
              <a:t>About one second per image</a:t>
            </a:r>
          </a:p>
          <a:p>
            <a:pPr lvl="0" rtl="0">
              <a:spcBef>
                <a:spcPts val="0"/>
              </a:spcBef>
              <a:buNone/>
            </a:pPr>
            <a:r>
              <a:rPr lang="en"/>
              <a:t>Massive slowdown on large images </a:t>
            </a:r>
          </a:p>
          <a:p>
            <a:pPr lvl="0" rtl="0">
              <a:spcBef>
                <a:spcPts val="0"/>
              </a:spcBef>
              <a:buNone/>
            </a:pPr>
            <a:r>
              <a:rPr lang="en"/>
              <a:t>(Especially the second                  )</a:t>
            </a:r>
          </a:p>
          <a:p>
            <a:pPr lvl="0">
              <a:spcBef>
                <a:spcPts val="0"/>
              </a:spcBef>
              <a:buNone/>
            </a:pPr>
            <a:r>
              <a:rPr lang="en"/>
              <a:t>Good start but can we do better?</a:t>
            </a:r>
          </a:p>
        </p:txBody>
      </p:sp>
      <p:sp>
        <p:nvSpPr>
          <p:cNvPr id="113" name="Shape 113"/>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14" name="Shape 114"/>
          <p:cNvPicPr preferRelativeResize="0"/>
          <p:nvPr/>
        </p:nvPicPr>
        <p:blipFill rotWithShape="1">
          <a:blip r:embed="rId3">
            <a:alphaModFix/>
          </a:blip>
          <a:srcRect b="0" l="0" r="0" t="6585"/>
          <a:stretch/>
        </p:blipFill>
        <p:spPr>
          <a:xfrm>
            <a:off x="5262875" y="71450"/>
            <a:ext cx="3796424" cy="3777249"/>
          </a:xfrm>
          <a:prstGeom prst="rect">
            <a:avLst/>
          </a:prstGeom>
          <a:noFill/>
          <a:ln cap="flat" cmpd="sng" w="19050">
            <a:solidFill>
              <a:srgbClr val="000000"/>
            </a:solidFill>
            <a:prstDash val="solid"/>
            <a:round/>
            <a:headEnd len="med" w="med" type="none"/>
            <a:tailEnd len="med" w="med" type="none"/>
          </a:ln>
        </p:spPr>
      </p:pic>
      <p:pic>
        <p:nvPicPr>
          <p:cNvPr id="115" name="Shape 115"/>
          <p:cNvPicPr preferRelativeResize="0"/>
          <p:nvPr/>
        </p:nvPicPr>
        <p:blipFill>
          <a:blip r:embed="rId4">
            <a:alphaModFix/>
          </a:blip>
          <a:stretch>
            <a:fillRect/>
          </a:stretch>
        </p:blipFill>
        <p:spPr>
          <a:xfrm>
            <a:off x="2844474" y="2232450"/>
            <a:ext cx="777702" cy="518475"/>
          </a:xfrm>
          <a:prstGeom prst="rect">
            <a:avLst/>
          </a:prstGeom>
          <a:noFill/>
          <a:ln>
            <a:noFill/>
          </a:ln>
        </p:spPr>
      </p:pic>
      <p:pic>
        <p:nvPicPr>
          <p:cNvPr id="116" name="Shape 116"/>
          <p:cNvPicPr preferRelativeResize="0"/>
          <p:nvPr/>
        </p:nvPicPr>
        <p:blipFill>
          <a:blip r:embed="rId5">
            <a:alphaModFix/>
          </a:blip>
          <a:stretch>
            <a:fillRect/>
          </a:stretch>
        </p:blipFill>
        <p:spPr>
          <a:xfrm>
            <a:off x="4394625" y="2679475"/>
            <a:ext cx="676275" cy="2124075"/>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Developing X</a:t>
            </a:r>
          </a:p>
        </p:txBody>
      </p:sp>
      <p:pic>
        <p:nvPicPr>
          <p:cNvPr id="122" name="Shape 122"/>
          <p:cNvPicPr preferRelativeResize="0"/>
          <p:nvPr/>
        </p:nvPicPr>
        <p:blipFill>
          <a:blip r:embed="rId3">
            <a:alphaModFix/>
          </a:blip>
          <a:stretch>
            <a:fillRect/>
          </a:stretch>
        </p:blipFill>
        <p:spPr>
          <a:xfrm>
            <a:off x="5959225" y="1619250"/>
            <a:ext cx="2438400" cy="1905000"/>
          </a:xfrm>
          <a:prstGeom prst="rect">
            <a:avLst/>
          </a:prstGeom>
          <a:noFill/>
          <a:ln cap="flat" cmpd="sng" w="9525">
            <a:solidFill>
              <a:srgbClr val="999999"/>
            </a:solidFill>
            <a:prstDash val="solid"/>
            <a:round/>
            <a:headEnd len="med" w="med" type="none"/>
            <a:tailEnd len="med" w="med" type="none"/>
          </a:ln>
        </p:spPr>
      </p:pic>
      <p:pic>
        <p:nvPicPr>
          <p:cNvPr id="123" name="Shape 123"/>
          <p:cNvPicPr preferRelativeResize="0"/>
          <p:nvPr/>
        </p:nvPicPr>
        <p:blipFill>
          <a:blip r:embed="rId4">
            <a:alphaModFix/>
          </a:blip>
          <a:stretch>
            <a:fillRect/>
          </a:stretch>
        </p:blipFill>
        <p:spPr>
          <a:xfrm>
            <a:off x="3352800" y="1619250"/>
            <a:ext cx="2438400" cy="1905000"/>
          </a:xfrm>
          <a:prstGeom prst="rect">
            <a:avLst/>
          </a:prstGeom>
          <a:noFill/>
          <a:ln cap="flat" cmpd="sng" w="9525">
            <a:solidFill>
              <a:srgbClr val="999999"/>
            </a:solidFill>
            <a:prstDash val="solid"/>
            <a:round/>
            <a:headEnd len="med" w="med" type="none"/>
            <a:tailEnd len="med" w="med" type="none"/>
          </a:ln>
        </p:spPr>
      </p:pic>
      <p:pic>
        <p:nvPicPr>
          <p:cNvPr id="124" name="Shape 124"/>
          <p:cNvPicPr preferRelativeResize="0"/>
          <p:nvPr/>
        </p:nvPicPr>
        <p:blipFill>
          <a:blip r:embed="rId5">
            <a:alphaModFix/>
          </a:blip>
          <a:stretch>
            <a:fillRect/>
          </a:stretch>
        </p:blipFill>
        <p:spPr>
          <a:xfrm>
            <a:off x="746375" y="1619250"/>
            <a:ext cx="2438400" cy="1905000"/>
          </a:xfrm>
          <a:prstGeom prst="rect">
            <a:avLst/>
          </a:prstGeom>
          <a:noFill/>
          <a:ln cap="flat" cmpd="sng" w="9525">
            <a:solidFill>
              <a:srgbClr val="999999"/>
            </a:solidFill>
            <a:prstDash val="solid"/>
            <a:round/>
            <a:headEnd len="med" w="med" type="none"/>
            <a:tailEnd len="med" w="med" type="none"/>
          </a:ln>
        </p:spPr>
      </p:pic>
      <p:pic>
        <p:nvPicPr>
          <p:cNvPr id="125" name="Shape 125"/>
          <p:cNvPicPr preferRelativeResize="0"/>
          <p:nvPr/>
        </p:nvPicPr>
        <p:blipFill>
          <a:blip r:embed="rId6">
            <a:alphaModFix/>
          </a:blip>
          <a:stretch>
            <a:fillRect/>
          </a:stretch>
        </p:blipFill>
        <p:spPr>
          <a:xfrm>
            <a:off x="1336212" y="3593272"/>
            <a:ext cx="1258724" cy="946024"/>
          </a:xfrm>
          <a:prstGeom prst="rect">
            <a:avLst/>
          </a:prstGeom>
          <a:noFill/>
          <a:ln>
            <a:noFill/>
          </a:ln>
        </p:spPr>
      </p:pic>
      <p:pic>
        <p:nvPicPr>
          <p:cNvPr id="126" name="Shape 126"/>
          <p:cNvPicPr preferRelativeResize="0"/>
          <p:nvPr/>
        </p:nvPicPr>
        <p:blipFill>
          <a:blip r:embed="rId7">
            <a:alphaModFix/>
          </a:blip>
          <a:stretch>
            <a:fillRect/>
          </a:stretch>
        </p:blipFill>
        <p:spPr>
          <a:xfrm>
            <a:off x="3862490" y="3593275"/>
            <a:ext cx="1419024" cy="946024"/>
          </a:xfrm>
          <a:prstGeom prst="rect">
            <a:avLst/>
          </a:prstGeom>
          <a:noFill/>
          <a:ln>
            <a:noFill/>
          </a:ln>
        </p:spPr>
      </p:pic>
      <p:pic>
        <p:nvPicPr>
          <p:cNvPr id="127" name="Shape 127"/>
          <p:cNvPicPr preferRelativeResize="0"/>
          <p:nvPr/>
        </p:nvPicPr>
        <p:blipFill>
          <a:blip r:embed="rId8">
            <a:alphaModFix/>
          </a:blip>
          <a:stretch>
            <a:fillRect/>
          </a:stretch>
        </p:blipFill>
        <p:spPr>
          <a:xfrm>
            <a:off x="6624226" y="3593282"/>
            <a:ext cx="1108375" cy="822618"/>
          </a:xfrm>
          <a:prstGeom prst="rect">
            <a:avLst/>
          </a:prstGeom>
          <a:noFill/>
          <a:ln>
            <a:noFill/>
          </a:ln>
        </p:spPr>
      </p:pic>
      <p:sp>
        <p:nvSpPr>
          <p:cNvPr id="128" name="Shape 12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sz="1400"/>
              <a:t>‹#›</a:t>
            </a:fld>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Precompute X</a:t>
            </a:r>
          </a:p>
        </p:txBody>
      </p:sp>
      <p:sp>
        <p:nvSpPr>
          <p:cNvPr id="134" name="Shape 134"/>
          <p:cNvSpPr txBox="1"/>
          <p:nvPr>
            <p:ph idx="12" type="sldNum"/>
          </p:nvPr>
        </p:nvSpPr>
        <p:spPr>
          <a:xfrm>
            <a:off x="8595300" y="4869171"/>
            <a:ext cx="548699" cy="274199"/>
          </a:xfrm>
          <a:prstGeom prst="rect">
            <a:avLst/>
          </a:prstGeom>
        </p:spPr>
        <p:txBody>
          <a:bodyPr anchorCtr="0" anchor="ctr" bIns="91425" lIns="91425" rIns="91425" tIns="91425">
            <a:noAutofit/>
          </a:bodyPr>
          <a:lstStyle/>
          <a:p>
            <a:pPr lvl="0">
              <a:spcBef>
                <a:spcPts val="0"/>
              </a:spcBef>
              <a:buNone/>
            </a:pPr>
            <a:fld id="{00000000-1234-1234-1234-123412341234}" type="slidenum">
              <a:rPr lang="en" sz="1400"/>
              <a:t>‹#›</a:t>
            </a:fld>
          </a:p>
        </p:txBody>
      </p:sp>
      <p:sp>
        <p:nvSpPr>
          <p:cNvPr id="135" name="Shape 135"/>
          <p:cNvSpPr txBox="1"/>
          <p:nvPr/>
        </p:nvSpPr>
        <p:spPr>
          <a:xfrm>
            <a:off x="311700" y="1172825"/>
            <a:ext cx="3303599" cy="3445199"/>
          </a:xfrm>
          <a:prstGeom prst="rect">
            <a:avLst/>
          </a:prstGeom>
          <a:noFill/>
          <a:ln>
            <a:noFill/>
          </a:ln>
        </p:spPr>
        <p:txBody>
          <a:bodyPr anchorCtr="0" anchor="t" bIns="91425" lIns="91425" rIns="91425" tIns="91425">
            <a:noAutofit/>
          </a:bodyPr>
          <a:lstStyle/>
          <a:p>
            <a:pPr lvl="0" rtl="0">
              <a:spcBef>
                <a:spcPts val="0"/>
              </a:spcBef>
              <a:buNone/>
            </a:pPr>
            <a:r>
              <a:rPr lang="en"/>
              <a:t>Same as the brute force solution with these additions:</a:t>
            </a:r>
          </a:p>
          <a:p>
            <a:pPr indent="-228600" lvl="0" marL="457200" rtl="0">
              <a:spcBef>
                <a:spcPts val="0"/>
              </a:spcBef>
              <a:buChar char="●"/>
            </a:pPr>
            <a:r>
              <a:rPr lang="en"/>
              <a:t>Extract the red channel from each pixel</a:t>
            </a:r>
          </a:p>
          <a:p>
            <a:pPr indent="-228600" lvl="0" marL="457200" rtl="0">
              <a:spcBef>
                <a:spcPts val="0"/>
              </a:spcBef>
              <a:buChar char="●"/>
            </a:pPr>
            <a:r>
              <a:rPr lang="en"/>
              <a:t>Use red value to add the pixel x,y coordinate into the x.map matrix</a:t>
            </a:r>
          </a:p>
          <a:p>
            <a:pPr lvl="0" rtl="0">
              <a:spcBef>
                <a:spcPts val="0"/>
              </a:spcBef>
              <a:buNone/>
            </a:pPr>
            <a:r>
              <a:t/>
            </a:r>
            <a:endParaRPr/>
          </a:p>
          <a:p>
            <a:pPr lvl="0" rtl="0">
              <a:spcBef>
                <a:spcPts val="0"/>
              </a:spcBef>
              <a:buNone/>
            </a:pPr>
            <a:r>
              <a:t/>
            </a:r>
            <a:endParaRPr/>
          </a:p>
          <a:p>
            <a:pPr lvl="0">
              <a:spcBef>
                <a:spcPts val="0"/>
              </a:spcBef>
              <a:buNone/>
            </a:pPr>
            <a:r>
              <a:t/>
            </a:r>
            <a:endParaRPr/>
          </a:p>
        </p:txBody>
      </p:sp>
      <p:pic>
        <p:nvPicPr>
          <p:cNvPr id="136" name="Shape 136"/>
          <p:cNvPicPr preferRelativeResize="0"/>
          <p:nvPr/>
        </p:nvPicPr>
        <p:blipFill rotWithShape="1">
          <a:blip r:embed="rId3">
            <a:alphaModFix/>
          </a:blip>
          <a:srcRect b="51990" l="0" r="15554" t="0"/>
          <a:stretch/>
        </p:blipFill>
        <p:spPr>
          <a:xfrm>
            <a:off x="4846174" y="1111100"/>
            <a:ext cx="1294950" cy="2469375"/>
          </a:xfrm>
          <a:prstGeom prst="rect">
            <a:avLst/>
          </a:prstGeom>
          <a:noFill/>
          <a:ln>
            <a:noFill/>
          </a:ln>
        </p:spPr>
      </p:pic>
      <p:pic>
        <p:nvPicPr>
          <p:cNvPr id="137" name="Shape 137"/>
          <p:cNvPicPr preferRelativeResize="0"/>
          <p:nvPr/>
        </p:nvPicPr>
        <p:blipFill rotWithShape="1">
          <a:blip r:embed="rId4">
            <a:alphaModFix/>
          </a:blip>
          <a:srcRect b="56282" l="0" r="26900" t="0"/>
          <a:stretch/>
        </p:blipFill>
        <p:spPr>
          <a:xfrm>
            <a:off x="6223200" y="1331862"/>
            <a:ext cx="1448249" cy="2248600"/>
          </a:xfrm>
          <a:prstGeom prst="rect">
            <a:avLst/>
          </a:prstGeom>
          <a:noFill/>
          <a:ln>
            <a:noFill/>
          </a:ln>
        </p:spPr>
      </p:pic>
      <p:pic>
        <p:nvPicPr>
          <p:cNvPr id="138" name="Shape 138"/>
          <p:cNvPicPr preferRelativeResize="0"/>
          <p:nvPr/>
        </p:nvPicPr>
        <p:blipFill>
          <a:blip r:embed="rId5">
            <a:alphaModFix/>
          </a:blip>
          <a:stretch>
            <a:fillRect/>
          </a:stretch>
        </p:blipFill>
        <p:spPr>
          <a:xfrm>
            <a:off x="4569937" y="1773475"/>
            <a:ext cx="276225" cy="1807000"/>
          </a:xfrm>
          <a:prstGeom prst="rect">
            <a:avLst/>
          </a:prstGeom>
          <a:noFill/>
          <a:ln>
            <a:noFill/>
          </a:ln>
        </p:spPr>
      </p:pic>
      <p:cxnSp>
        <p:nvCxnSpPr>
          <p:cNvPr id="139" name="Shape 139"/>
          <p:cNvCxnSpPr/>
          <p:nvPr/>
        </p:nvCxnSpPr>
        <p:spPr>
          <a:xfrm flipH="1">
            <a:off x="5742199" y="1360125"/>
            <a:ext cx="496800" cy="597900"/>
          </a:xfrm>
          <a:prstGeom prst="straightConnector1">
            <a:avLst/>
          </a:prstGeom>
          <a:noFill/>
          <a:ln cap="flat" cmpd="sng" w="9525">
            <a:solidFill>
              <a:schemeClr val="dk2"/>
            </a:solidFill>
            <a:prstDash val="solid"/>
            <a:round/>
            <a:headEnd len="lg" w="lg" type="none"/>
            <a:tailEnd len="lg" w="lg" type="none"/>
          </a:ln>
        </p:spPr>
      </p:cxnSp>
      <p:cxnSp>
        <p:nvCxnSpPr>
          <p:cNvPr id="140" name="Shape 140"/>
          <p:cNvCxnSpPr/>
          <p:nvPr/>
        </p:nvCxnSpPr>
        <p:spPr>
          <a:xfrm rot="10800000">
            <a:off x="5742200" y="2142024"/>
            <a:ext cx="524399" cy="1425900"/>
          </a:xfrm>
          <a:prstGeom prst="straightConnector1">
            <a:avLst/>
          </a:prstGeom>
          <a:noFill/>
          <a:ln cap="flat" cmpd="sng" w="9525">
            <a:solidFill>
              <a:schemeClr val="dk2"/>
            </a:solidFill>
            <a:prstDash val="solid"/>
            <a:round/>
            <a:headEnd len="lg" w="lg" type="none"/>
            <a:tailEnd len="lg" w="lg" type="none"/>
          </a:ln>
        </p:spPr>
      </p:cxnSp>
      <p:pic>
        <p:nvPicPr>
          <p:cNvPr id="141" name="Shape 141"/>
          <p:cNvPicPr preferRelativeResize="0"/>
          <p:nvPr/>
        </p:nvPicPr>
        <p:blipFill>
          <a:blip r:embed="rId6">
            <a:alphaModFix/>
          </a:blip>
          <a:stretch>
            <a:fillRect/>
          </a:stretch>
        </p:blipFill>
        <p:spPr>
          <a:xfrm>
            <a:off x="1092825" y="3054575"/>
            <a:ext cx="1838325" cy="9144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Processing X</a:t>
            </a:r>
          </a:p>
        </p:txBody>
      </p:sp>
      <p:sp>
        <p:nvSpPr>
          <p:cNvPr id="147" name="Shape 147"/>
          <p:cNvSpPr txBox="1"/>
          <p:nvPr>
            <p:ph idx="1" type="body"/>
          </p:nvPr>
        </p:nvSpPr>
        <p:spPr>
          <a:xfrm>
            <a:off x="311700" y="1229875"/>
            <a:ext cx="3018300" cy="3339000"/>
          </a:xfrm>
          <a:prstGeom prst="rect">
            <a:avLst/>
          </a:prstGeom>
        </p:spPr>
        <p:txBody>
          <a:bodyPr anchorCtr="0" anchor="t" bIns="91425" lIns="91425" rIns="91425" tIns="91425">
            <a:noAutofit/>
          </a:bodyPr>
          <a:lstStyle/>
          <a:p>
            <a:pPr lvl="0" rtl="0">
              <a:spcBef>
                <a:spcPts val="0"/>
              </a:spcBef>
              <a:buNone/>
            </a:pPr>
            <a:r>
              <a:rPr lang="en"/>
              <a:t>Take the center row of the small image and find the color with the fewest amount pixels in the big image (x.map matrix).</a:t>
            </a:r>
          </a:p>
          <a:p>
            <a:pPr lvl="0">
              <a:spcBef>
                <a:spcPts val="0"/>
              </a:spcBef>
              <a:buNone/>
            </a:pPr>
            <a:r>
              <a:rPr lang="en"/>
              <a:t>Then start the brute force method on the array at that red index.</a:t>
            </a:r>
          </a:p>
        </p:txBody>
      </p:sp>
      <p:sp>
        <p:nvSpPr>
          <p:cNvPr id="148" name="Shape 148"/>
          <p:cNvSpPr txBox="1"/>
          <p:nvPr>
            <p:ph idx="12" type="sldNum"/>
          </p:nvPr>
        </p:nvSpPr>
        <p:spPr>
          <a:xfrm>
            <a:off x="8460431" y="465119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49" name="Shape 149"/>
          <p:cNvPicPr preferRelativeResize="0"/>
          <p:nvPr/>
        </p:nvPicPr>
        <p:blipFill>
          <a:blip r:embed="rId3">
            <a:alphaModFix/>
          </a:blip>
          <a:stretch>
            <a:fillRect/>
          </a:stretch>
        </p:blipFill>
        <p:spPr>
          <a:xfrm>
            <a:off x="5454614" y="2577188"/>
            <a:ext cx="1571525" cy="1222324"/>
          </a:xfrm>
          <a:prstGeom prst="rect">
            <a:avLst/>
          </a:prstGeom>
          <a:noFill/>
          <a:ln>
            <a:noFill/>
          </a:ln>
        </p:spPr>
      </p:pic>
      <p:cxnSp>
        <p:nvCxnSpPr>
          <p:cNvPr id="150" name="Shape 150"/>
          <p:cNvCxnSpPr>
            <a:endCxn id="149" idx="1"/>
          </p:cNvCxnSpPr>
          <p:nvPr/>
        </p:nvCxnSpPr>
        <p:spPr>
          <a:xfrm>
            <a:off x="4065314" y="2309951"/>
            <a:ext cx="1389300" cy="878400"/>
          </a:xfrm>
          <a:prstGeom prst="straightConnector1">
            <a:avLst/>
          </a:prstGeom>
          <a:noFill/>
          <a:ln cap="flat" cmpd="sng" w="9525">
            <a:solidFill>
              <a:schemeClr val="dk2"/>
            </a:solidFill>
            <a:prstDash val="solid"/>
            <a:round/>
            <a:headEnd len="lg" w="lg" type="none"/>
            <a:tailEnd len="lg" w="lg" type="none"/>
          </a:ln>
        </p:spPr>
      </p:cxnSp>
      <p:cxnSp>
        <p:nvCxnSpPr>
          <p:cNvPr id="151" name="Shape 151"/>
          <p:cNvCxnSpPr>
            <a:stCxn id="149" idx="3"/>
          </p:cNvCxnSpPr>
          <p:nvPr/>
        </p:nvCxnSpPr>
        <p:spPr>
          <a:xfrm flipH="1" rot="10800000">
            <a:off x="7026139" y="2339651"/>
            <a:ext cx="1903500" cy="848700"/>
          </a:xfrm>
          <a:prstGeom prst="straightConnector1">
            <a:avLst/>
          </a:prstGeom>
          <a:noFill/>
          <a:ln cap="flat" cmpd="sng" w="9525">
            <a:solidFill>
              <a:schemeClr val="dk2"/>
            </a:solidFill>
            <a:prstDash val="solid"/>
            <a:round/>
            <a:headEnd len="lg" w="lg" type="none"/>
            <a:tailEnd len="lg" w="lg" type="none"/>
          </a:ln>
        </p:spPr>
      </p:cxnSp>
      <p:sp>
        <p:nvSpPr>
          <p:cNvPr id="152" name="Shape 152"/>
          <p:cNvSpPr txBox="1"/>
          <p:nvPr/>
        </p:nvSpPr>
        <p:spPr>
          <a:xfrm rot="-5400000">
            <a:off x="6157124" y="-818649"/>
            <a:ext cx="633900" cy="4964999"/>
          </a:xfrm>
          <a:prstGeom prst="rect">
            <a:avLst/>
          </a:prstGeom>
          <a:noFill/>
          <a:ln>
            <a:noFill/>
          </a:ln>
        </p:spPr>
        <p:txBody>
          <a:bodyPr anchorCtr="0" anchor="t" bIns="91425" lIns="91425" rIns="91425" tIns="91425">
            <a:noAutofit/>
          </a:bodyPr>
          <a:lstStyle/>
          <a:p>
            <a:pPr lvl="0" rtl="0">
              <a:lnSpc>
                <a:spcPct val="117000"/>
              </a:lnSpc>
              <a:spcBef>
                <a:spcPts val="0"/>
              </a:spcBef>
              <a:buNone/>
            </a:pPr>
            <a:r>
              <a:rPr lang="en" sz="1000">
                <a:latin typeface="Source Code Pro"/>
                <a:ea typeface="Source Code Pro"/>
                <a:cs typeface="Source Code Pro"/>
                <a:sym typeface="Source Code Pro"/>
              </a:rPr>
              <a:t>3492</a:t>
            </a:r>
          </a:p>
          <a:p>
            <a:pPr lvl="0" rtl="0">
              <a:lnSpc>
                <a:spcPct val="117000"/>
              </a:lnSpc>
              <a:spcBef>
                <a:spcPts val="0"/>
              </a:spcBef>
              <a:buNone/>
            </a:pPr>
            <a:r>
              <a:rPr lang="en" sz="1000">
                <a:latin typeface="Source Code Pro"/>
                <a:ea typeface="Source Code Pro"/>
                <a:cs typeface="Source Code Pro"/>
                <a:sym typeface="Source Code Pro"/>
              </a:rPr>
              <a:t>978</a:t>
            </a:r>
          </a:p>
          <a:p>
            <a:pPr lvl="0" rtl="0">
              <a:lnSpc>
                <a:spcPct val="117000"/>
              </a:lnSpc>
              <a:spcBef>
                <a:spcPts val="0"/>
              </a:spcBef>
              <a:buNone/>
            </a:pPr>
            <a:r>
              <a:rPr lang="en" sz="1000">
                <a:latin typeface="Source Code Pro"/>
                <a:ea typeface="Source Code Pro"/>
                <a:cs typeface="Source Code Pro"/>
                <a:sym typeface="Source Code Pro"/>
              </a:rPr>
              <a:t>2240</a:t>
            </a:r>
          </a:p>
          <a:p>
            <a:pPr lvl="0" rtl="0">
              <a:lnSpc>
                <a:spcPct val="117000"/>
              </a:lnSpc>
              <a:spcBef>
                <a:spcPts val="0"/>
              </a:spcBef>
              <a:buNone/>
            </a:pPr>
            <a:r>
              <a:rPr lang="en" sz="1000">
                <a:latin typeface="Source Code Pro"/>
                <a:ea typeface="Source Code Pro"/>
                <a:cs typeface="Source Code Pro"/>
                <a:sym typeface="Source Code Pro"/>
              </a:rPr>
              <a:t>5556</a:t>
            </a:r>
          </a:p>
          <a:p>
            <a:pPr lvl="0" rtl="0">
              <a:lnSpc>
                <a:spcPct val="117000"/>
              </a:lnSpc>
              <a:spcBef>
                <a:spcPts val="0"/>
              </a:spcBef>
              <a:buNone/>
            </a:pPr>
            <a:r>
              <a:rPr lang="en" sz="1000">
                <a:latin typeface="Source Code Pro"/>
                <a:ea typeface="Source Code Pro"/>
                <a:cs typeface="Source Code Pro"/>
                <a:sym typeface="Source Code Pro"/>
              </a:rPr>
              <a:t>2862</a:t>
            </a:r>
          </a:p>
          <a:p>
            <a:pPr lvl="0" rtl="0">
              <a:lnSpc>
                <a:spcPct val="117000"/>
              </a:lnSpc>
              <a:spcBef>
                <a:spcPts val="0"/>
              </a:spcBef>
              <a:buNone/>
            </a:pPr>
            <a:r>
              <a:rPr lang="en" sz="1000">
                <a:latin typeface="Source Code Pro"/>
                <a:ea typeface="Source Code Pro"/>
                <a:cs typeface="Source Code Pro"/>
                <a:sym typeface="Source Code Pro"/>
              </a:rPr>
              <a:t>823</a:t>
            </a:r>
          </a:p>
          <a:p>
            <a:pPr lvl="0" rtl="0">
              <a:lnSpc>
                <a:spcPct val="117000"/>
              </a:lnSpc>
              <a:spcBef>
                <a:spcPts val="0"/>
              </a:spcBef>
              <a:buNone/>
            </a:pPr>
            <a:r>
              <a:rPr lang="en" sz="1000">
                <a:latin typeface="Source Code Pro"/>
                <a:ea typeface="Source Code Pro"/>
                <a:cs typeface="Source Code Pro"/>
                <a:sym typeface="Source Code Pro"/>
              </a:rPr>
              <a:t>3241</a:t>
            </a:r>
          </a:p>
          <a:p>
            <a:pPr lvl="0" rtl="0">
              <a:lnSpc>
                <a:spcPct val="117000"/>
              </a:lnSpc>
              <a:spcBef>
                <a:spcPts val="0"/>
              </a:spcBef>
              <a:buNone/>
            </a:pPr>
            <a:r>
              <a:rPr lang="en" sz="1000">
                <a:latin typeface="Source Code Pro"/>
                <a:ea typeface="Source Code Pro"/>
                <a:cs typeface="Source Code Pro"/>
                <a:sym typeface="Source Code Pro"/>
              </a:rPr>
              <a:t>373</a:t>
            </a:r>
          </a:p>
          <a:p>
            <a:pPr lvl="0" rtl="0">
              <a:lnSpc>
                <a:spcPct val="117000"/>
              </a:lnSpc>
              <a:spcBef>
                <a:spcPts val="0"/>
              </a:spcBef>
              <a:buNone/>
            </a:pPr>
            <a:r>
              <a:rPr lang="en" sz="1000">
                <a:latin typeface="Source Code Pro"/>
                <a:ea typeface="Source Code Pro"/>
                <a:cs typeface="Source Code Pro"/>
                <a:sym typeface="Source Code Pro"/>
              </a:rPr>
              <a:t>636</a:t>
            </a:r>
          </a:p>
          <a:p>
            <a:pPr lvl="0" rtl="0">
              <a:lnSpc>
                <a:spcPct val="117000"/>
              </a:lnSpc>
              <a:spcBef>
                <a:spcPts val="0"/>
              </a:spcBef>
              <a:buNone/>
            </a:pPr>
            <a:r>
              <a:rPr lang="en" sz="1000">
                <a:latin typeface="Source Code Pro"/>
                <a:ea typeface="Source Code Pro"/>
                <a:cs typeface="Source Code Pro"/>
                <a:sym typeface="Source Code Pro"/>
              </a:rPr>
              <a:t>528</a:t>
            </a:r>
          </a:p>
          <a:p>
            <a:pPr lvl="0" rtl="0">
              <a:lnSpc>
                <a:spcPct val="117000"/>
              </a:lnSpc>
              <a:spcBef>
                <a:spcPts val="0"/>
              </a:spcBef>
              <a:buNone/>
            </a:pPr>
            <a:r>
              <a:rPr lang="en" sz="1000">
                <a:latin typeface="Source Code Pro"/>
                <a:ea typeface="Source Code Pro"/>
                <a:cs typeface="Source Code Pro"/>
                <a:sym typeface="Source Code Pro"/>
              </a:rPr>
              <a:t>377</a:t>
            </a:r>
          </a:p>
          <a:p>
            <a:pPr lvl="0" rtl="0">
              <a:lnSpc>
                <a:spcPct val="117000"/>
              </a:lnSpc>
              <a:spcBef>
                <a:spcPts val="0"/>
              </a:spcBef>
              <a:buNone/>
            </a:pPr>
            <a:r>
              <a:rPr lang="en" sz="1000">
                <a:latin typeface="Source Code Pro"/>
                <a:ea typeface="Source Code Pro"/>
                <a:cs typeface="Source Code Pro"/>
                <a:sym typeface="Source Code Pro"/>
              </a:rPr>
              <a:t>572</a:t>
            </a:r>
          </a:p>
          <a:p>
            <a:pPr lvl="0" rtl="0">
              <a:lnSpc>
                <a:spcPct val="117000"/>
              </a:lnSpc>
              <a:spcBef>
                <a:spcPts val="0"/>
              </a:spcBef>
              <a:buNone/>
            </a:pPr>
            <a:r>
              <a:rPr lang="en" sz="1000">
                <a:latin typeface="Source Code Pro"/>
                <a:ea typeface="Source Code Pro"/>
                <a:cs typeface="Source Code Pro"/>
                <a:sym typeface="Source Code Pro"/>
              </a:rPr>
              <a:t>518</a:t>
            </a:r>
          </a:p>
          <a:p>
            <a:pPr lvl="0" rtl="0">
              <a:lnSpc>
                <a:spcPct val="117000"/>
              </a:lnSpc>
              <a:spcBef>
                <a:spcPts val="0"/>
              </a:spcBef>
              <a:buNone/>
            </a:pPr>
            <a:r>
              <a:rPr lang="en" sz="1000">
                <a:latin typeface="Source Code Pro"/>
                <a:ea typeface="Source Code Pro"/>
                <a:cs typeface="Source Code Pro"/>
                <a:sym typeface="Source Code Pro"/>
              </a:rPr>
              <a:t>650</a:t>
            </a:r>
          </a:p>
          <a:p>
            <a:pPr lvl="0" rtl="0">
              <a:lnSpc>
                <a:spcPct val="117000"/>
              </a:lnSpc>
              <a:spcBef>
                <a:spcPts val="0"/>
              </a:spcBef>
              <a:buNone/>
            </a:pPr>
            <a:r>
              <a:rPr lang="en" sz="1000">
                <a:latin typeface="Source Code Pro"/>
                <a:ea typeface="Source Code Pro"/>
                <a:cs typeface="Source Code Pro"/>
                <a:sym typeface="Source Code Pro"/>
              </a:rPr>
              <a:t>348</a:t>
            </a:r>
          </a:p>
          <a:p>
            <a:pPr lvl="0" rtl="0">
              <a:lnSpc>
                <a:spcPct val="117000"/>
              </a:lnSpc>
              <a:spcBef>
                <a:spcPts val="0"/>
              </a:spcBef>
              <a:buNone/>
            </a:pPr>
            <a:r>
              <a:rPr lang="en" sz="1000">
                <a:latin typeface="Source Code Pro"/>
                <a:ea typeface="Source Code Pro"/>
                <a:cs typeface="Source Code Pro"/>
                <a:sym typeface="Source Code Pro"/>
              </a:rPr>
              <a:t>333</a:t>
            </a:r>
          </a:p>
          <a:p>
            <a:pPr lvl="0" rtl="0">
              <a:lnSpc>
                <a:spcPct val="117000"/>
              </a:lnSpc>
              <a:spcBef>
                <a:spcPts val="0"/>
              </a:spcBef>
              <a:buNone/>
            </a:pPr>
            <a:r>
              <a:rPr lang="en" sz="1000">
                <a:latin typeface="Source Code Pro"/>
                <a:ea typeface="Source Code Pro"/>
                <a:cs typeface="Source Code Pro"/>
                <a:sym typeface="Source Code Pro"/>
              </a:rPr>
              <a:t>373</a:t>
            </a:r>
          </a:p>
          <a:p>
            <a:pPr lvl="0" rtl="0">
              <a:lnSpc>
                <a:spcPct val="117000"/>
              </a:lnSpc>
              <a:spcBef>
                <a:spcPts val="0"/>
              </a:spcBef>
              <a:buNone/>
            </a:pPr>
            <a:r>
              <a:rPr lang="en" sz="1000">
                <a:latin typeface="Source Code Pro"/>
                <a:ea typeface="Source Code Pro"/>
                <a:cs typeface="Source Code Pro"/>
                <a:sym typeface="Source Code Pro"/>
              </a:rPr>
              <a:t>270</a:t>
            </a:r>
          </a:p>
          <a:p>
            <a:pPr lvl="0" rtl="0">
              <a:lnSpc>
                <a:spcPct val="117000"/>
              </a:lnSpc>
              <a:spcBef>
                <a:spcPts val="0"/>
              </a:spcBef>
              <a:buNone/>
            </a:pPr>
            <a:r>
              <a:rPr lang="en" sz="1000">
                <a:latin typeface="Source Code Pro"/>
                <a:ea typeface="Source Code Pro"/>
                <a:cs typeface="Source Code Pro"/>
                <a:sym typeface="Source Code Pro"/>
              </a:rPr>
              <a:t>417</a:t>
            </a:r>
          </a:p>
          <a:p>
            <a:pPr lvl="0" rtl="0">
              <a:lnSpc>
                <a:spcPct val="117000"/>
              </a:lnSpc>
              <a:spcBef>
                <a:spcPts val="0"/>
              </a:spcBef>
              <a:buNone/>
            </a:pPr>
            <a:r>
              <a:rPr lang="en" sz="1000">
                <a:latin typeface="Source Code Pro"/>
                <a:ea typeface="Source Code Pro"/>
                <a:cs typeface="Source Code Pro"/>
                <a:sym typeface="Source Code Pro"/>
              </a:rPr>
              <a:t>668</a:t>
            </a:r>
          </a:p>
          <a:p>
            <a:pPr lvl="0" rtl="0">
              <a:lnSpc>
                <a:spcPct val="117000"/>
              </a:lnSpc>
              <a:spcBef>
                <a:spcPts val="0"/>
              </a:spcBef>
              <a:buNone/>
            </a:pPr>
            <a:r>
              <a:rPr lang="en" sz="1000">
                <a:latin typeface="Source Code Pro"/>
                <a:ea typeface="Source Code Pro"/>
                <a:cs typeface="Source Code Pro"/>
                <a:sym typeface="Source Code Pro"/>
              </a:rPr>
              <a:t>613</a:t>
            </a:r>
          </a:p>
          <a:p>
            <a:pPr lvl="0" rtl="0">
              <a:lnSpc>
                <a:spcPct val="117000"/>
              </a:lnSpc>
              <a:spcBef>
                <a:spcPts val="0"/>
              </a:spcBef>
              <a:buNone/>
            </a:pPr>
            <a:r>
              <a:rPr lang="en" sz="1000">
                <a:latin typeface="Source Code Pro"/>
                <a:ea typeface="Source Code Pro"/>
                <a:cs typeface="Source Code Pro"/>
                <a:sym typeface="Source Code Pro"/>
              </a:rPr>
              <a:t>348</a:t>
            </a:r>
          </a:p>
          <a:p>
            <a:pPr lvl="0" rtl="0">
              <a:lnSpc>
                <a:spcPct val="117000"/>
              </a:lnSpc>
              <a:spcBef>
                <a:spcPts val="0"/>
              </a:spcBef>
              <a:buNone/>
            </a:pPr>
            <a:r>
              <a:rPr lang="en" sz="1000">
                <a:latin typeface="Source Code Pro"/>
                <a:ea typeface="Source Code Pro"/>
                <a:cs typeface="Source Code Pro"/>
                <a:sym typeface="Source Code Pro"/>
              </a:rPr>
              <a:t>3574</a:t>
            </a:r>
          </a:p>
          <a:p>
            <a:pPr lvl="0" rtl="0">
              <a:lnSpc>
                <a:spcPct val="100000"/>
              </a:lnSpc>
              <a:spcBef>
                <a:spcPts val="0"/>
              </a:spcBef>
              <a:buNone/>
            </a:pPr>
            <a:r>
              <a:rPr lang="en" sz="1000">
                <a:latin typeface="Source Code Pro"/>
                <a:ea typeface="Source Code Pro"/>
                <a:cs typeface="Source Code Pro"/>
                <a:sym typeface="Source Code Pro"/>
              </a:rPr>
              <a:t>3052</a:t>
            </a:r>
          </a:p>
          <a:p>
            <a:pPr lvl="0" rtl="0">
              <a:lnSpc>
                <a:spcPct val="117000"/>
              </a:lnSpc>
              <a:spcBef>
                <a:spcPts val="0"/>
              </a:spcBef>
              <a:buNone/>
            </a:pPr>
            <a:r>
              <a:rPr lang="en" sz="1000">
                <a:latin typeface="Source Code Pro"/>
                <a:ea typeface="Source Code Pro"/>
                <a:cs typeface="Source Code Pro"/>
                <a:sym typeface="Source Code Pro"/>
              </a:rPr>
              <a:t>3403</a:t>
            </a:r>
          </a:p>
          <a:p>
            <a:pPr lvl="0" rtl="0">
              <a:lnSpc>
                <a:spcPct val="117000"/>
              </a:lnSpc>
              <a:spcBef>
                <a:spcPts val="0"/>
              </a:spcBef>
              <a:buNone/>
            </a:pPr>
            <a:r>
              <a:rPr lang="en" sz="1000">
                <a:latin typeface="Source Code Pro"/>
                <a:ea typeface="Source Code Pro"/>
                <a:cs typeface="Source Code Pro"/>
                <a:sym typeface="Source Code Pro"/>
              </a:rPr>
              <a:t>2973</a:t>
            </a:r>
          </a:p>
          <a:p>
            <a:pPr lvl="0">
              <a:lnSpc>
                <a:spcPct val="117000"/>
              </a:lnSpc>
              <a:spcBef>
                <a:spcPts val="0"/>
              </a:spcBef>
              <a:buNone/>
            </a:pPr>
            <a:r>
              <a:rPr lang="en" sz="1000">
                <a:latin typeface="Source Code Pro"/>
                <a:ea typeface="Source Code Pro"/>
                <a:cs typeface="Source Code Pro"/>
                <a:sym typeface="Source Code Pro"/>
              </a:rPr>
              <a:t>3268</a:t>
            </a:r>
          </a:p>
        </p:txBody>
      </p:sp>
      <p:pic>
        <p:nvPicPr>
          <p:cNvPr id="153" name="Shape 153"/>
          <p:cNvPicPr preferRelativeResize="0"/>
          <p:nvPr/>
        </p:nvPicPr>
        <p:blipFill>
          <a:blip r:embed="rId4">
            <a:alphaModFix/>
          </a:blip>
          <a:stretch>
            <a:fillRect/>
          </a:stretch>
        </p:blipFill>
        <p:spPr>
          <a:xfrm>
            <a:off x="4065250" y="1909850"/>
            <a:ext cx="4891324" cy="400050"/>
          </a:xfrm>
          <a:prstGeom prst="rect">
            <a:avLst/>
          </a:prstGeom>
          <a:noFill/>
          <a:ln>
            <a:noFill/>
          </a:ln>
        </p:spPr>
      </p:pic>
      <p:pic>
        <p:nvPicPr>
          <p:cNvPr id="154" name="Shape 154"/>
          <p:cNvPicPr preferRelativeResize="0"/>
          <p:nvPr/>
        </p:nvPicPr>
        <p:blipFill>
          <a:blip r:embed="rId5">
            <a:alphaModFix/>
          </a:blip>
          <a:stretch>
            <a:fillRect/>
          </a:stretch>
        </p:blipFill>
        <p:spPr>
          <a:xfrm>
            <a:off x="6429950" y="2142725"/>
            <a:ext cx="722856" cy="275999"/>
          </a:xfrm>
          <a:prstGeom prst="rect">
            <a:avLst/>
          </a:prstGeom>
          <a:noFill/>
          <a:ln cap="flat" cmpd="sng" w="9525">
            <a:solidFill>
              <a:srgbClr val="000000"/>
            </a:solidFill>
            <a:prstDash val="solid"/>
            <a:round/>
            <a:headEnd len="med" w="med" type="none"/>
            <a:tailEnd len="med" w="med" type="none"/>
          </a:ln>
        </p:spPr>
      </p:pic>
      <p:pic>
        <p:nvPicPr>
          <p:cNvPr id="155" name="Shape 155"/>
          <p:cNvPicPr preferRelativeResize="0"/>
          <p:nvPr/>
        </p:nvPicPr>
        <p:blipFill>
          <a:blip r:embed="rId6">
            <a:alphaModFix/>
          </a:blip>
          <a:stretch>
            <a:fillRect/>
          </a:stretch>
        </p:blipFill>
        <p:spPr>
          <a:xfrm>
            <a:off x="7152800" y="2060150"/>
            <a:ext cx="106549" cy="99450"/>
          </a:xfrm>
          <a:prstGeom prst="rect">
            <a:avLst/>
          </a:prstGeom>
          <a:noFill/>
          <a:ln>
            <a:noFill/>
          </a:ln>
        </p:spPr>
      </p:pic>
      <p:pic>
        <p:nvPicPr>
          <p:cNvPr id="156" name="Shape 156"/>
          <p:cNvPicPr preferRelativeResize="0"/>
          <p:nvPr/>
        </p:nvPicPr>
        <p:blipFill>
          <a:blip r:embed="rId7">
            <a:alphaModFix/>
          </a:blip>
          <a:stretch>
            <a:fillRect/>
          </a:stretch>
        </p:blipFill>
        <p:spPr>
          <a:xfrm>
            <a:off x="5115875" y="607227"/>
            <a:ext cx="180899" cy="764699"/>
          </a:xfrm>
          <a:prstGeom prst="rect">
            <a:avLst/>
          </a:prstGeom>
          <a:noFill/>
          <a:ln>
            <a:noFill/>
          </a:ln>
        </p:spPr>
      </p:pic>
      <p:pic>
        <p:nvPicPr>
          <p:cNvPr id="157" name="Shape 157"/>
          <p:cNvPicPr preferRelativeResize="0"/>
          <p:nvPr/>
        </p:nvPicPr>
        <p:blipFill rotWithShape="1">
          <a:blip r:embed="rId8">
            <a:alphaModFix/>
          </a:blip>
          <a:srcRect b="38007" l="0" r="0" t="0"/>
          <a:stretch/>
        </p:blipFill>
        <p:spPr>
          <a:xfrm>
            <a:off x="5296775" y="173325"/>
            <a:ext cx="952500" cy="1222325"/>
          </a:xfrm>
          <a:prstGeom prst="rect">
            <a:avLst/>
          </a:prstGeom>
          <a:noFill/>
          <a:ln>
            <a:noFill/>
          </a:ln>
        </p:spPr>
      </p:pic>
      <p:cxnSp>
        <p:nvCxnSpPr>
          <p:cNvPr id="158" name="Shape 158"/>
          <p:cNvCxnSpPr/>
          <p:nvPr/>
        </p:nvCxnSpPr>
        <p:spPr>
          <a:xfrm rot="10800000">
            <a:off x="6232824" y="964449"/>
            <a:ext cx="544800" cy="71400"/>
          </a:xfrm>
          <a:prstGeom prst="straightConnector1">
            <a:avLst/>
          </a:prstGeom>
          <a:noFill/>
          <a:ln cap="flat" cmpd="sng" w="9525">
            <a:solidFill>
              <a:schemeClr val="dk2"/>
            </a:solidFill>
            <a:prstDash val="solid"/>
            <a:round/>
            <a:headEnd len="lg" w="lg" type="none"/>
            <a:tailEnd len="lg" w="lg" type="triangle"/>
          </a:ln>
        </p:spPr>
      </p:cxnSp>
      <p:cxnSp>
        <p:nvCxnSpPr>
          <p:cNvPr id="159" name="Shape 159"/>
          <p:cNvCxnSpPr/>
          <p:nvPr/>
        </p:nvCxnSpPr>
        <p:spPr>
          <a:xfrm rot="10800000">
            <a:off x="6750875" y="1035699"/>
            <a:ext cx="491099" cy="5895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Performance</a:t>
            </a:r>
          </a:p>
        </p:txBody>
      </p:sp>
      <p:sp>
        <p:nvSpPr>
          <p:cNvPr id="165" name="Shape 165"/>
          <p:cNvSpPr txBox="1"/>
          <p:nvPr>
            <p:ph idx="1" type="body"/>
          </p:nvPr>
        </p:nvSpPr>
        <p:spPr>
          <a:xfrm>
            <a:off x="311700" y="1229875"/>
            <a:ext cx="8520599" cy="3339000"/>
          </a:xfrm>
          <a:prstGeom prst="rect">
            <a:avLst/>
          </a:prstGeom>
        </p:spPr>
        <p:txBody>
          <a:bodyPr anchorCtr="0" anchor="t" bIns="91425" lIns="91425" rIns="91425" tIns="91425">
            <a:noAutofit/>
          </a:bodyPr>
          <a:lstStyle/>
          <a:p>
            <a:pPr lvl="0" rtl="0">
              <a:spcBef>
                <a:spcPts val="0"/>
              </a:spcBef>
              <a:buNone/>
            </a:pPr>
            <a:r>
              <a:rPr lang="en"/>
              <a:t>Bruteforce performance: ~30 seconds</a:t>
            </a:r>
          </a:p>
          <a:p>
            <a:pPr lvl="0" rtl="0">
              <a:spcBef>
                <a:spcPts val="0"/>
              </a:spcBef>
              <a:buNone/>
            </a:pPr>
            <a:r>
              <a:rPr lang="en"/>
              <a:t>Using precomputed X:  ~1 - 1.5 seconds</a:t>
            </a:r>
          </a:p>
          <a:p>
            <a:pPr lvl="0" rtl="0">
              <a:spcBef>
                <a:spcPts val="0"/>
              </a:spcBef>
              <a:buNone/>
            </a:pPr>
            <a:r>
              <a:t/>
            </a:r>
            <a:endParaRPr/>
          </a:p>
          <a:p>
            <a:pPr lvl="0">
              <a:spcBef>
                <a:spcPts val="0"/>
              </a:spcBef>
              <a:buNone/>
            </a:pPr>
            <a:r>
              <a:t/>
            </a:r>
            <a:endParaRPr/>
          </a:p>
        </p:txBody>
      </p:sp>
      <p:sp>
        <p:nvSpPr>
          <p:cNvPr id="166" name="Shape 166"/>
          <p:cNvSpPr txBox="1"/>
          <p:nvPr>
            <p:ph idx="12" type="sldNum"/>
          </p:nvPr>
        </p:nvSpPr>
        <p:spPr>
          <a:xfrm>
            <a:off x="8595300" y="4869171"/>
            <a:ext cx="548699" cy="2741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400"/>
              <a:t>‹#›</a:t>
            </a:fld>
          </a:p>
        </p:txBody>
      </p:sp>
      <p:grpSp>
        <p:nvGrpSpPr>
          <p:cNvPr id="167" name="Shape 167"/>
          <p:cNvGrpSpPr/>
          <p:nvPr/>
        </p:nvGrpSpPr>
        <p:grpSpPr>
          <a:xfrm>
            <a:off x="632257" y="2555796"/>
            <a:ext cx="1945144" cy="2109689"/>
            <a:chOff x="4160712" y="2873037"/>
            <a:chExt cx="1508800" cy="1744987"/>
          </a:xfrm>
        </p:grpSpPr>
        <p:pic>
          <p:nvPicPr>
            <p:cNvPr id="168" name="Shape 168"/>
            <p:cNvPicPr preferRelativeResize="0"/>
            <p:nvPr/>
          </p:nvPicPr>
          <p:blipFill rotWithShape="1">
            <a:blip r:embed="rId3">
              <a:alphaModFix/>
            </a:blip>
            <a:srcRect b="0" l="4089" r="82468" t="70187"/>
            <a:stretch/>
          </p:blipFill>
          <p:spPr>
            <a:xfrm>
              <a:off x="4620687" y="2873037"/>
              <a:ext cx="496800" cy="1533424"/>
            </a:xfrm>
            <a:prstGeom prst="rect">
              <a:avLst/>
            </a:prstGeom>
            <a:noFill/>
            <a:ln>
              <a:noFill/>
            </a:ln>
          </p:spPr>
        </p:pic>
        <p:pic>
          <p:nvPicPr>
            <p:cNvPr id="169" name="Shape 169"/>
            <p:cNvPicPr preferRelativeResize="0"/>
            <p:nvPr/>
          </p:nvPicPr>
          <p:blipFill rotWithShape="1">
            <a:blip r:embed="rId4">
              <a:alphaModFix/>
            </a:blip>
            <a:srcRect b="0" l="5802" r="83301" t="70788"/>
            <a:stretch/>
          </p:blipFill>
          <p:spPr>
            <a:xfrm>
              <a:off x="4160712" y="2888487"/>
              <a:ext cx="404775" cy="1502500"/>
            </a:xfrm>
            <a:prstGeom prst="rect">
              <a:avLst/>
            </a:prstGeom>
            <a:noFill/>
            <a:ln>
              <a:noFill/>
            </a:ln>
          </p:spPr>
        </p:pic>
        <p:pic>
          <p:nvPicPr>
            <p:cNvPr id="170" name="Shape 170"/>
            <p:cNvPicPr preferRelativeResize="0"/>
            <p:nvPr/>
          </p:nvPicPr>
          <p:blipFill rotWithShape="1">
            <a:blip r:embed="rId5">
              <a:alphaModFix/>
            </a:blip>
            <a:srcRect b="0" l="5814" r="83372" t="70788"/>
            <a:stretch/>
          </p:blipFill>
          <p:spPr>
            <a:xfrm>
              <a:off x="5264712" y="2888500"/>
              <a:ext cx="404775" cy="1502500"/>
            </a:xfrm>
            <a:prstGeom prst="rect">
              <a:avLst/>
            </a:prstGeom>
            <a:noFill/>
            <a:ln>
              <a:noFill/>
            </a:ln>
          </p:spPr>
        </p:pic>
        <p:sp>
          <p:nvSpPr>
            <p:cNvPr id="171" name="Shape 171"/>
            <p:cNvSpPr txBox="1"/>
            <p:nvPr/>
          </p:nvSpPr>
          <p:spPr>
            <a:xfrm>
              <a:off x="4160762" y="4452425"/>
              <a:ext cx="404700" cy="165599"/>
            </a:xfrm>
            <a:prstGeom prst="rect">
              <a:avLst/>
            </a:prstGeom>
            <a:solidFill>
              <a:srgbClr val="FF0000"/>
            </a:solidFill>
            <a:ln>
              <a:noFill/>
            </a:ln>
          </p:spPr>
          <p:txBody>
            <a:bodyPr anchorCtr="0" anchor="t" bIns="91425" lIns="91425" rIns="91425" tIns="91425">
              <a:noAutofit/>
            </a:bodyPr>
            <a:lstStyle/>
            <a:p>
              <a:pPr lvl="0" rtl="0">
                <a:spcBef>
                  <a:spcPts val="0"/>
                </a:spcBef>
                <a:buNone/>
              </a:pPr>
              <a:r>
                <a:t/>
              </a:r>
              <a:endParaRPr/>
            </a:p>
          </p:txBody>
        </p:sp>
        <p:sp>
          <p:nvSpPr>
            <p:cNvPr id="172" name="Shape 172"/>
            <p:cNvSpPr txBox="1"/>
            <p:nvPr/>
          </p:nvSpPr>
          <p:spPr>
            <a:xfrm>
              <a:off x="4712775" y="4452425"/>
              <a:ext cx="404700" cy="165599"/>
            </a:xfrm>
            <a:prstGeom prst="rect">
              <a:avLst/>
            </a:prstGeom>
            <a:solidFill>
              <a:srgbClr val="00FF00"/>
            </a:solidFill>
            <a:ln>
              <a:noFill/>
            </a:ln>
          </p:spPr>
          <p:txBody>
            <a:bodyPr anchorCtr="0" anchor="t" bIns="91425" lIns="91425" rIns="91425" tIns="91425">
              <a:noAutofit/>
            </a:bodyPr>
            <a:lstStyle/>
            <a:p>
              <a:pPr lvl="0" rtl="0">
                <a:spcBef>
                  <a:spcPts val="0"/>
                </a:spcBef>
                <a:buNone/>
              </a:pPr>
              <a:r>
                <a:t/>
              </a:r>
              <a:endParaRPr/>
            </a:p>
          </p:txBody>
        </p:sp>
        <p:sp>
          <p:nvSpPr>
            <p:cNvPr id="173" name="Shape 173"/>
            <p:cNvSpPr txBox="1"/>
            <p:nvPr/>
          </p:nvSpPr>
          <p:spPr>
            <a:xfrm>
              <a:off x="5264812" y="4452425"/>
              <a:ext cx="404700" cy="165599"/>
            </a:xfrm>
            <a:prstGeom prst="rect">
              <a:avLst/>
            </a:prstGeom>
            <a:solidFill>
              <a:srgbClr val="0000FF"/>
            </a:solidFill>
            <a:ln>
              <a:noFill/>
            </a:ln>
          </p:spPr>
          <p:txBody>
            <a:bodyPr anchorCtr="0" anchor="t" bIns="91425" lIns="91425" rIns="91425" tIns="91425">
              <a:noAutofit/>
            </a:bodyPr>
            <a:lstStyle/>
            <a:p>
              <a:pPr lvl="0" rtl="0">
                <a:spcBef>
                  <a:spcPts val="0"/>
                </a:spcBef>
                <a:buNone/>
              </a:pPr>
              <a:r>
                <a:t/>
              </a:r>
              <a:endParaRPr/>
            </a:p>
          </p:txBody>
        </p:sp>
      </p:grpSp>
      <p:pic>
        <p:nvPicPr>
          <p:cNvPr id="174" name="Shape 174"/>
          <p:cNvPicPr preferRelativeResize="0"/>
          <p:nvPr/>
        </p:nvPicPr>
        <p:blipFill>
          <a:blip r:embed="rId6">
            <a:alphaModFix/>
          </a:blip>
          <a:stretch>
            <a:fillRect/>
          </a:stretch>
        </p:blipFill>
        <p:spPr>
          <a:xfrm>
            <a:off x="5394125" y="85825"/>
            <a:ext cx="3628350" cy="3811875"/>
          </a:xfrm>
          <a:prstGeom prst="rect">
            <a:avLst/>
          </a:prstGeom>
          <a:noFill/>
          <a:ln>
            <a:noFill/>
          </a:ln>
        </p:spPr>
      </p:pic>
      <p:pic>
        <p:nvPicPr>
          <p:cNvPr id="175" name="Shape 175"/>
          <p:cNvPicPr preferRelativeResize="0"/>
          <p:nvPr/>
        </p:nvPicPr>
        <p:blipFill>
          <a:blip r:embed="rId7">
            <a:alphaModFix/>
          </a:blip>
          <a:stretch>
            <a:fillRect/>
          </a:stretch>
        </p:blipFill>
        <p:spPr>
          <a:xfrm>
            <a:off x="4849975" y="3897700"/>
            <a:ext cx="1632349" cy="52657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10000"/>
            <a:ext cx="8520599" cy="607800"/>
          </a:xfrm>
          <a:prstGeom prst="rect">
            <a:avLst/>
          </a:prstGeom>
        </p:spPr>
        <p:txBody>
          <a:bodyPr anchorCtr="0" anchor="t" bIns="91425" lIns="91425" rIns="91425" tIns="91425">
            <a:noAutofit/>
          </a:bodyPr>
          <a:lstStyle/>
          <a:p>
            <a:pPr lvl="0">
              <a:spcBef>
                <a:spcPts val="0"/>
              </a:spcBef>
              <a:buNone/>
            </a:pPr>
            <a:r>
              <a:rPr lang="en"/>
              <a:t>Scenarios</a:t>
            </a:r>
          </a:p>
        </p:txBody>
      </p:sp>
      <p:sp>
        <p:nvSpPr>
          <p:cNvPr id="181" name="Shape 181"/>
          <p:cNvSpPr txBox="1"/>
          <p:nvPr>
            <p:ph idx="12" type="sldNum"/>
          </p:nvPr>
        </p:nvSpPr>
        <p:spPr>
          <a:xfrm>
            <a:off x="8595300" y="4869171"/>
            <a:ext cx="548699" cy="2741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sz="1400"/>
              <a:t>‹#›</a:t>
            </a:fld>
          </a:p>
        </p:txBody>
      </p:sp>
      <p:sp>
        <p:nvSpPr>
          <p:cNvPr id="182" name="Shape 182"/>
          <p:cNvSpPr txBox="1"/>
          <p:nvPr>
            <p:ph idx="1" type="body"/>
          </p:nvPr>
        </p:nvSpPr>
        <p:spPr>
          <a:xfrm>
            <a:off x="311700" y="1229875"/>
            <a:ext cx="8520599" cy="3339000"/>
          </a:xfrm>
          <a:prstGeom prst="rect">
            <a:avLst/>
          </a:prstGeom>
        </p:spPr>
        <p:txBody>
          <a:bodyPr anchorCtr="0" anchor="t" bIns="91425" lIns="91425" rIns="91425" tIns="91425">
            <a:noAutofit/>
          </a:bodyPr>
          <a:lstStyle/>
          <a:p>
            <a:pPr lvl="0" rtl="0">
              <a:spcBef>
                <a:spcPts val="0"/>
              </a:spcBef>
              <a:buNone/>
            </a:pPr>
            <a:r>
              <a:rPr lang="en"/>
              <a:t>Best Case:</a:t>
            </a:r>
          </a:p>
          <a:p>
            <a:pPr indent="-228600" lvl="0" marL="457200" rtl="0">
              <a:spcBef>
                <a:spcPts val="0"/>
              </a:spcBef>
            </a:pPr>
            <a:r>
              <a:rPr lang="en"/>
              <a:t>On a computer with super fast SSD or ram disk</a:t>
            </a:r>
          </a:p>
          <a:p>
            <a:pPr indent="-228600" lvl="0" marL="457200" rtl="0">
              <a:spcBef>
                <a:spcPts val="0"/>
              </a:spcBef>
            </a:pPr>
            <a:r>
              <a:rPr lang="en"/>
              <a:t>Big image has unique combination of red values in each pixel</a:t>
            </a:r>
          </a:p>
          <a:p>
            <a:pPr indent="-228600" lvl="0" marL="457200" rtl="0">
              <a:spcBef>
                <a:spcPts val="0"/>
              </a:spcBef>
            </a:pPr>
            <a:r>
              <a:rPr lang="en"/>
              <a:t>Small image is literally a pixel</a:t>
            </a:r>
          </a:p>
          <a:p>
            <a:pPr lvl="0" rtl="0">
              <a:spcBef>
                <a:spcPts val="0"/>
              </a:spcBef>
              <a:buNone/>
            </a:pPr>
            <a:r>
              <a:rPr lang="en"/>
              <a:t>Worst Case:</a:t>
            </a:r>
          </a:p>
          <a:p>
            <a:pPr indent="-228600" lvl="0" marL="457200" rtl="0">
              <a:spcBef>
                <a:spcPts val="0"/>
              </a:spcBef>
            </a:pPr>
            <a:r>
              <a:rPr lang="en"/>
              <a:t>Every pixel is the same/similar red value (either in the big or small image)</a:t>
            </a:r>
          </a:p>
          <a:p>
            <a:pPr indent="-228600" lvl="0" marL="457200" rtl="0">
              <a:spcBef>
                <a:spcPts val="0"/>
              </a:spcBef>
            </a:pPr>
            <a:r>
              <a:rPr lang="en"/>
              <a:t>High resolution images</a:t>
            </a:r>
          </a:p>
          <a:p>
            <a:pPr lvl="0">
              <a:spcBef>
                <a:spcPts val="0"/>
              </a:spcBef>
              <a:buNone/>
            </a:pPr>
            <a:r>
              <a:t/>
            </a:r>
            <a:endParaRPr/>
          </a:p>
        </p:txBody>
      </p:sp>
      <p:pic>
        <p:nvPicPr>
          <p:cNvPr id="183" name="Shape 183"/>
          <p:cNvPicPr preferRelativeResize="0"/>
          <p:nvPr/>
        </p:nvPicPr>
        <p:blipFill>
          <a:blip r:embed="rId3">
            <a:alphaModFix/>
          </a:blip>
          <a:stretch>
            <a:fillRect/>
          </a:stretch>
        </p:blipFill>
        <p:spPr>
          <a:xfrm>
            <a:off x="5984200" y="921300"/>
            <a:ext cx="1676400" cy="8763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ctrTitle"/>
          </p:nvPr>
        </p:nvSpPr>
        <p:spPr>
          <a:xfrm>
            <a:off x="598100" y="1775222"/>
            <a:ext cx="8222100" cy="838799"/>
          </a:xfrm>
          <a:prstGeom prst="rect">
            <a:avLst/>
          </a:prstGeom>
        </p:spPr>
        <p:txBody>
          <a:bodyPr anchorCtr="0" anchor="b" bIns="91425" lIns="91425" rIns="91425" tIns="91425">
            <a:noAutofit/>
          </a:bodyPr>
          <a:lstStyle/>
          <a:p>
            <a:pPr lvl="0">
              <a:spcBef>
                <a:spcPts val="0"/>
              </a:spcBef>
              <a:buNone/>
            </a:pPr>
            <a:r>
              <a:rPr lang="en">
                <a:latin typeface="Nixie One"/>
                <a:ea typeface="Nixie One"/>
                <a:cs typeface="Nixie One"/>
                <a:sym typeface="Nixie One"/>
              </a:rPr>
              <a:t>Questions?</a:t>
            </a:r>
          </a:p>
        </p:txBody>
      </p:sp>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